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96" r:id="rId10"/>
    <p:sldId id="263" r:id="rId11"/>
    <p:sldId id="265" r:id="rId12"/>
    <p:sldId id="264" r:id="rId13"/>
    <p:sldId id="266" r:id="rId14"/>
    <p:sldId id="297" r:id="rId15"/>
    <p:sldId id="267" r:id="rId16"/>
    <p:sldId id="268" r:id="rId17"/>
    <p:sldId id="273" r:id="rId18"/>
    <p:sldId id="269" r:id="rId19"/>
    <p:sldId id="270" r:id="rId20"/>
    <p:sldId id="271" r:id="rId21"/>
    <p:sldId id="272" r:id="rId22"/>
    <p:sldId id="298" r:id="rId23"/>
    <p:sldId id="274" r:id="rId24"/>
    <p:sldId id="280" r:id="rId25"/>
    <p:sldId id="275" r:id="rId26"/>
    <p:sldId id="281" r:id="rId27"/>
    <p:sldId id="276" r:id="rId28"/>
    <p:sldId id="282" r:id="rId29"/>
    <p:sldId id="277" r:id="rId30"/>
    <p:sldId id="283" r:id="rId31"/>
    <p:sldId id="278" r:id="rId32"/>
    <p:sldId id="284" r:id="rId33"/>
    <p:sldId id="279" r:id="rId34"/>
    <p:sldId id="285" r:id="rId35"/>
    <p:sldId id="299" r:id="rId36"/>
    <p:sldId id="286" r:id="rId37"/>
    <p:sldId id="307" r:id="rId38"/>
    <p:sldId id="308" r:id="rId39"/>
    <p:sldId id="309" r:id="rId40"/>
    <p:sldId id="310" r:id="rId41"/>
    <p:sldId id="311" r:id="rId42"/>
    <p:sldId id="300" r:id="rId43"/>
    <p:sldId id="289" r:id="rId44"/>
    <p:sldId id="290" r:id="rId45"/>
    <p:sldId id="291" r:id="rId46"/>
    <p:sldId id="292" r:id="rId47"/>
    <p:sldId id="293" r:id="rId48"/>
    <p:sldId id="294" r:id="rId49"/>
    <p:sldId id="301" r:id="rId50"/>
    <p:sldId id="303" r:id="rId51"/>
    <p:sldId id="302" r:id="rId52"/>
    <p:sldId id="306" r:id="rId53"/>
    <p:sldId id="304" r:id="rId54"/>
    <p:sldId id="30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81684"/>
  </p:normalViewPr>
  <p:slideViewPr>
    <p:cSldViewPr snapToGrid="0" snapToObjects="1">
      <p:cViewPr varScale="1">
        <p:scale>
          <a:sx n="60" d="100"/>
          <a:sy n="60" d="100"/>
        </p:scale>
        <p:origin x="184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BCDD4-B31D-6047-9B6D-D8C2A5323D5A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CBB9C-F24F-6647-9624-C0E2C9603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1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CBB9C-F24F-6647-9624-C0E2C9603A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0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CBB9C-F24F-6647-9624-C0E2C9603A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8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5E2A-55A6-514C-AD07-C85AE2292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5EF8C-B705-B541-83A9-BDCCFC689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9B4EF-7DC5-554B-9FC0-5477DF49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36C8F-CD27-3344-A7E1-B2AE0C44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BCC2-AED2-A242-973F-D6740101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5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1E0A-3744-1241-9ECC-F5E336D2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FA60A-2611-DC42-BBC2-DE2DDB82E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15769-DCB2-2A47-B058-F7849EC9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A0468-7372-DF43-80DE-D59A35A5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1E584-AE1A-E04E-8FA3-6E12BD79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8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E2021E-F06F-6C4A-B5D0-19DC4808F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C60E0-0AD3-EF4E-9528-0D82F830C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4DF41-91F8-694B-9070-5645338B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1C55B-B1F9-1846-9F9F-7389F24D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39766-5B4F-4445-81DD-75EECF49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B0E5-F0E5-A041-8827-B03850BC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1C60F-E3B1-4E44-A9E8-7363690DC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C1C07-252F-4C48-93F4-F06CFF41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8D5C9-23E5-AC49-9053-7DC116A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2A7E-A61D-B14F-8F1F-18CED998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6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5CDA5-8097-AE46-A8DB-F0C1A2CC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08E44-5F18-7A44-85AB-7AB58DC10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9A277-B3B9-6D4B-A9E9-72611BD1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A8162-1717-B24F-840D-6C34716D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8A9B1-C678-F245-AA16-1EA9060D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6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BBC4-6B56-A741-8D8F-5595F1F7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FAF02-F908-924F-BD53-7DE463DF1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F50C1-ED37-8D49-AB8B-D534977B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2F8A4-3CD0-AA48-A125-8DDEC602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C6050-0B36-A84D-AB4F-729AE593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65135-CA7E-A444-ADBF-FC4AD717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2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FCA3-181A-394C-8374-8C9F3240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1239B-B9D3-C740-B814-E74A8207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7B54-47AB-7449-B469-87DBED766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A8688-85CF-8B45-9D33-98491E87B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275F3-3968-F54F-A759-EBC316A6C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0B8A1-81AF-F240-B463-9AB56FAB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A4C7F-781D-ED4D-AD80-EE385A56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3B36B-DA6A-804D-812D-418D4E16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4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6971-2F01-9646-BDD0-AA55C590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E4E63-BB2E-8E4B-AA77-EB2875AB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D2416-C2AE-0B4D-8E95-479A0B41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89816-3821-9949-A526-396DA630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1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D1BB0A-FA86-E74A-9348-705A1AF6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C7B4-097F-C74C-92C0-52765171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BD067-206B-6342-A454-276FF443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43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BE72-488D-B246-8DD6-B6A2CA12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4E3F7-17CE-C743-907A-B1B7CD9BB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BB8B2-FF25-5343-BC90-D59A65824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96B12-3684-BE44-B114-31469A14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25B6B-E87E-7045-AECB-0CA09159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51373-9020-A041-8D97-66EFB460E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7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64F3-456F-D84D-ADBC-946B9240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FB156-16A8-D747-8F28-C60F92F6C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E8908-FC4B-7C4E-A99F-90DCFB443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814A1-9DE9-964B-A31A-4A080564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92489-DBB3-7648-B100-ECEAFB26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75A1A-98B2-D94F-8BC0-3FF41A18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D3C2B-5E56-E746-8D69-49FDDA5F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D5497-6F5A-7347-A561-427520D36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EF27-0C13-1A43-926D-531F04BE4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C8C89-8836-CA4A-97E6-47EC5BD05C26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23E66-814D-B24C-927B-17A0982CE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6460B-602F-B044-B655-AAACFF92A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8E6C-5790-A643-8678-251C25CF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3E88-2B40-6647-ABEE-EFF4E1A2D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59233-6057-244A-AE57-9E63829FB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1/8/2021</a:t>
            </a:r>
          </a:p>
          <a:p>
            <a:r>
              <a:rPr lang="en-US" dirty="0"/>
              <a:t>David Chen</a:t>
            </a:r>
          </a:p>
        </p:txBody>
      </p:sp>
    </p:spTree>
    <p:extLst>
      <p:ext uri="{BB962C8B-B14F-4D97-AF65-F5344CB8AC3E}">
        <p14:creationId xmlns:p14="http://schemas.microsoft.com/office/powerpoint/2010/main" val="422372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2C1CA52-D54A-C445-B60A-9A4144C47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656" y="1068613"/>
            <a:ext cx="9487952" cy="23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3C7D2DE-8F6E-1042-AB1E-A57B4A59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656" y="3992500"/>
            <a:ext cx="9487952" cy="235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53B26-ABB5-3B49-B253-8D339D2E7149}"/>
              </a:ext>
            </a:extLst>
          </p:cNvPr>
          <p:cNvSpPr txBox="1"/>
          <p:nvPr/>
        </p:nvSpPr>
        <p:spPr>
          <a:xfrm>
            <a:off x="253092" y="1436915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8A18A-3FBC-2A45-97FD-F504F58C87FE}"/>
              </a:ext>
            </a:extLst>
          </p:cNvPr>
          <p:cNvSpPr txBox="1"/>
          <p:nvPr/>
        </p:nvSpPr>
        <p:spPr>
          <a:xfrm>
            <a:off x="253091" y="260168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BF62B-5A31-974A-945E-67DF5FBED63F}"/>
              </a:ext>
            </a:extLst>
          </p:cNvPr>
          <p:cNvSpPr txBox="1"/>
          <p:nvPr/>
        </p:nvSpPr>
        <p:spPr>
          <a:xfrm>
            <a:off x="253091" y="430482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C65D7-C7DA-5449-8FF8-1CA7378D0621}"/>
              </a:ext>
            </a:extLst>
          </p:cNvPr>
          <p:cNvSpPr txBox="1"/>
          <p:nvPr/>
        </p:nvSpPr>
        <p:spPr>
          <a:xfrm>
            <a:off x="253090" y="5516336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087A1-5857-1544-8E3C-E2ACD975B46C}"/>
              </a:ext>
            </a:extLst>
          </p:cNvPr>
          <p:cNvSpPr txBox="1"/>
          <p:nvPr/>
        </p:nvSpPr>
        <p:spPr>
          <a:xfrm>
            <a:off x="253090" y="441661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D9067-10CF-0F48-BF91-DADBC2EE333D}"/>
              </a:ext>
            </a:extLst>
          </p:cNvPr>
          <p:cNvSpPr txBox="1"/>
          <p:nvPr/>
        </p:nvSpPr>
        <p:spPr>
          <a:xfrm>
            <a:off x="2887434" y="496948"/>
            <a:ext cx="1178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AD9D5-C757-D848-9CA5-D508253DE524}"/>
              </a:ext>
            </a:extLst>
          </p:cNvPr>
          <p:cNvSpPr txBox="1"/>
          <p:nvPr/>
        </p:nvSpPr>
        <p:spPr>
          <a:xfrm>
            <a:off x="5396487" y="513278"/>
            <a:ext cx="985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8B57C-26B8-5342-BDD3-B38A7E98CE8D}"/>
              </a:ext>
            </a:extLst>
          </p:cNvPr>
          <p:cNvSpPr txBox="1"/>
          <p:nvPr/>
        </p:nvSpPr>
        <p:spPr>
          <a:xfrm>
            <a:off x="7579177" y="513278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56EF4-93FF-6643-BC79-B65889BFC66F}"/>
              </a:ext>
            </a:extLst>
          </p:cNvPr>
          <p:cNvSpPr txBox="1"/>
          <p:nvPr/>
        </p:nvSpPr>
        <p:spPr>
          <a:xfrm>
            <a:off x="9927841" y="513278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2.5%</a:t>
            </a:r>
          </a:p>
        </p:txBody>
      </p:sp>
    </p:spTree>
    <p:extLst>
      <p:ext uri="{BB962C8B-B14F-4D97-AF65-F5344CB8AC3E}">
        <p14:creationId xmlns:p14="http://schemas.microsoft.com/office/powerpoint/2010/main" val="224290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D53B26-ABB5-3B49-B253-8D339D2E7149}"/>
              </a:ext>
            </a:extLst>
          </p:cNvPr>
          <p:cNvSpPr txBox="1"/>
          <p:nvPr/>
        </p:nvSpPr>
        <p:spPr>
          <a:xfrm>
            <a:off x="253092" y="1436915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8A18A-3FBC-2A45-97FD-F504F58C87FE}"/>
              </a:ext>
            </a:extLst>
          </p:cNvPr>
          <p:cNvSpPr txBox="1"/>
          <p:nvPr/>
        </p:nvSpPr>
        <p:spPr>
          <a:xfrm>
            <a:off x="253091" y="260168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BF62B-5A31-974A-945E-67DF5FBED63F}"/>
              </a:ext>
            </a:extLst>
          </p:cNvPr>
          <p:cNvSpPr txBox="1"/>
          <p:nvPr/>
        </p:nvSpPr>
        <p:spPr>
          <a:xfrm>
            <a:off x="253091" y="430482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C65D7-C7DA-5449-8FF8-1CA7378D0621}"/>
              </a:ext>
            </a:extLst>
          </p:cNvPr>
          <p:cNvSpPr txBox="1"/>
          <p:nvPr/>
        </p:nvSpPr>
        <p:spPr>
          <a:xfrm>
            <a:off x="253090" y="5516336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087A1-5857-1544-8E3C-E2ACD975B46C}"/>
              </a:ext>
            </a:extLst>
          </p:cNvPr>
          <p:cNvSpPr txBox="1"/>
          <p:nvPr/>
        </p:nvSpPr>
        <p:spPr>
          <a:xfrm>
            <a:off x="253090" y="441661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D9067-10CF-0F48-BF91-DADBC2EE333D}"/>
              </a:ext>
            </a:extLst>
          </p:cNvPr>
          <p:cNvSpPr txBox="1"/>
          <p:nvPr/>
        </p:nvSpPr>
        <p:spPr>
          <a:xfrm>
            <a:off x="2887434" y="496948"/>
            <a:ext cx="1178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AD9D5-C757-D848-9CA5-D508253DE524}"/>
              </a:ext>
            </a:extLst>
          </p:cNvPr>
          <p:cNvSpPr txBox="1"/>
          <p:nvPr/>
        </p:nvSpPr>
        <p:spPr>
          <a:xfrm>
            <a:off x="5396487" y="513278"/>
            <a:ext cx="985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8B57C-26B8-5342-BDD3-B38A7E98CE8D}"/>
              </a:ext>
            </a:extLst>
          </p:cNvPr>
          <p:cNvSpPr txBox="1"/>
          <p:nvPr/>
        </p:nvSpPr>
        <p:spPr>
          <a:xfrm>
            <a:off x="7579177" y="513278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56EF4-93FF-6643-BC79-B65889BFC66F}"/>
              </a:ext>
            </a:extLst>
          </p:cNvPr>
          <p:cNvSpPr txBox="1"/>
          <p:nvPr/>
        </p:nvSpPr>
        <p:spPr>
          <a:xfrm>
            <a:off x="9927841" y="513278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2.5%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441B1D04-151A-974E-B267-F2E2BF82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54" y="1114868"/>
            <a:ext cx="9645897" cy="237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209A1E96-A5F5-704D-97F7-8CCFC8EF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54" y="3943036"/>
            <a:ext cx="9645896" cy="237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06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D53B26-ABB5-3B49-B253-8D339D2E7149}"/>
              </a:ext>
            </a:extLst>
          </p:cNvPr>
          <p:cNvSpPr txBox="1"/>
          <p:nvPr/>
        </p:nvSpPr>
        <p:spPr>
          <a:xfrm>
            <a:off x="2816677" y="873580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087A1-5857-1544-8E3C-E2ACD975B46C}"/>
              </a:ext>
            </a:extLst>
          </p:cNvPr>
          <p:cNvSpPr txBox="1"/>
          <p:nvPr/>
        </p:nvSpPr>
        <p:spPr>
          <a:xfrm>
            <a:off x="253090" y="441661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gRNA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FA361A0-32A7-D447-AC7B-49DFCFA1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63" y="747864"/>
            <a:ext cx="5913665" cy="294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734F987-B51B-1848-B998-F9E4EF023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64" y="3756208"/>
            <a:ext cx="5913665" cy="294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549BF0-2B4E-4F48-A81A-B6795E47A331}"/>
              </a:ext>
            </a:extLst>
          </p:cNvPr>
          <p:cNvSpPr txBox="1"/>
          <p:nvPr/>
        </p:nvSpPr>
        <p:spPr>
          <a:xfrm>
            <a:off x="2816677" y="1634253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75537-FA7C-FD4E-84C9-4A2F37B0B263}"/>
              </a:ext>
            </a:extLst>
          </p:cNvPr>
          <p:cNvSpPr txBox="1"/>
          <p:nvPr/>
        </p:nvSpPr>
        <p:spPr>
          <a:xfrm>
            <a:off x="2816677" y="2335459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C6323-6930-1A40-A164-508C411A059B}"/>
              </a:ext>
            </a:extLst>
          </p:cNvPr>
          <p:cNvSpPr txBox="1"/>
          <p:nvPr/>
        </p:nvSpPr>
        <p:spPr>
          <a:xfrm>
            <a:off x="2816677" y="3087563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09E73E-83F5-A24E-9FBD-31669FDEF7EA}"/>
              </a:ext>
            </a:extLst>
          </p:cNvPr>
          <p:cNvSpPr txBox="1"/>
          <p:nvPr/>
        </p:nvSpPr>
        <p:spPr>
          <a:xfrm>
            <a:off x="2816677" y="391822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9503-1915-4943-80BA-9FDC9D7513CD}"/>
              </a:ext>
            </a:extLst>
          </p:cNvPr>
          <p:cNvSpPr txBox="1"/>
          <p:nvPr/>
        </p:nvSpPr>
        <p:spPr>
          <a:xfrm>
            <a:off x="2816677" y="4626113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D59D7B-687C-624F-9EFA-5EB17AE044EB}"/>
              </a:ext>
            </a:extLst>
          </p:cNvPr>
          <p:cNvSpPr txBox="1"/>
          <p:nvPr/>
        </p:nvSpPr>
        <p:spPr>
          <a:xfrm>
            <a:off x="2816677" y="5331278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3D85B-044E-2945-890B-EA2FE8B0D9B3}"/>
              </a:ext>
            </a:extLst>
          </p:cNvPr>
          <p:cNvSpPr txBox="1"/>
          <p:nvPr/>
        </p:nvSpPr>
        <p:spPr>
          <a:xfrm>
            <a:off x="2816677" y="6039164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08945-C61A-E34F-BFFA-639D9004FA3B}"/>
              </a:ext>
            </a:extLst>
          </p:cNvPr>
          <p:cNvSpPr txBox="1"/>
          <p:nvPr/>
        </p:nvSpPr>
        <p:spPr>
          <a:xfrm>
            <a:off x="5140777" y="208949"/>
            <a:ext cx="1178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9CAAF-7302-D541-A2CD-7FD13B9B6E07}"/>
              </a:ext>
            </a:extLst>
          </p:cNvPr>
          <p:cNvSpPr txBox="1"/>
          <p:nvPr/>
        </p:nvSpPr>
        <p:spPr>
          <a:xfrm>
            <a:off x="6762747" y="208949"/>
            <a:ext cx="985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D5579C-AC95-7847-B997-4E9C2E13D2FE}"/>
              </a:ext>
            </a:extLst>
          </p:cNvPr>
          <p:cNvSpPr txBox="1"/>
          <p:nvPr/>
        </p:nvSpPr>
        <p:spPr>
          <a:xfrm>
            <a:off x="8052706" y="208949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D9FD6-31F6-5F4F-AB4B-5F2603106A3B}"/>
              </a:ext>
            </a:extLst>
          </p:cNvPr>
          <p:cNvSpPr txBox="1"/>
          <p:nvPr/>
        </p:nvSpPr>
        <p:spPr>
          <a:xfrm>
            <a:off x="9421656" y="208949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2.5%</a:t>
            </a:r>
          </a:p>
        </p:txBody>
      </p:sp>
    </p:spTree>
    <p:extLst>
      <p:ext uri="{BB962C8B-B14F-4D97-AF65-F5344CB8AC3E}">
        <p14:creationId xmlns:p14="http://schemas.microsoft.com/office/powerpoint/2010/main" val="102311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D53B26-ABB5-3B49-B253-8D339D2E7149}"/>
              </a:ext>
            </a:extLst>
          </p:cNvPr>
          <p:cNvSpPr txBox="1"/>
          <p:nvPr/>
        </p:nvSpPr>
        <p:spPr>
          <a:xfrm>
            <a:off x="2816677" y="873580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087A1-5857-1544-8E3C-E2ACD975B46C}"/>
              </a:ext>
            </a:extLst>
          </p:cNvPr>
          <p:cNvSpPr txBox="1"/>
          <p:nvPr/>
        </p:nvSpPr>
        <p:spPr>
          <a:xfrm>
            <a:off x="253090" y="441661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49BF0-2B4E-4F48-A81A-B6795E47A331}"/>
              </a:ext>
            </a:extLst>
          </p:cNvPr>
          <p:cNvSpPr txBox="1"/>
          <p:nvPr/>
        </p:nvSpPr>
        <p:spPr>
          <a:xfrm>
            <a:off x="2816677" y="1634253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75537-FA7C-FD4E-84C9-4A2F37B0B263}"/>
              </a:ext>
            </a:extLst>
          </p:cNvPr>
          <p:cNvSpPr txBox="1"/>
          <p:nvPr/>
        </p:nvSpPr>
        <p:spPr>
          <a:xfrm>
            <a:off x="2816677" y="2335459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C6323-6930-1A40-A164-508C411A059B}"/>
              </a:ext>
            </a:extLst>
          </p:cNvPr>
          <p:cNvSpPr txBox="1"/>
          <p:nvPr/>
        </p:nvSpPr>
        <p:spPr>
          <a:xfrm>
            <a:off x="2816677" y="3087563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6: Day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09E73E-83F5-A24E-9FBD-31669FDEF7EA}"/>
              </a:ext>
            </a:extLst>
          </p:cNvPr>
          <p:cNvSpPr txBox="1"/>
          <p:nvPr/>
        </p:nvSpPr>
        <p:spPr>
          <a:xfrm>
            <a:off x="2816677" y="3918227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9503-1915-4943-80BA-9FDC9D7513CD}"/>
              </a:ext>
            </a:extLst>
          </p:cNvPr>
          <p:cNvSpPr txBox="1"/>
          <p:nvPr/>
        </p:nvSpPr>
        <p:spPr>
          <a:xfrm>
            <a:off x="2816677" y="4626113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D59D7B-687C-624F-9EFA-5EB17AE044EB}"/>
              </a:ext>
            </a:extLst>
          </p:cNvPr>
          <p:cNvSpPr txBox="1"/>
          <p:nvPr/>
        </p:nvSpPr>
        <p:spPr>
          <a:xfrm>
            <a:off x="2816677" y="5331278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3D85B-044E-2945-890B-EA2FE8B0D9B3}"/>
              </a:ext>
            </a:extLst>
          </p:cNvPr>
          <p:cNvSpPr txBox="1"/>
          <p:nvPr/>
        </p:nvSpPr>
        <p:spPr>
          <a:xfrm>
            <a:off x="2816677" y="6039164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6: Day 7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08945-C61A-E34F-BFFA-639D9004FA3B}"/>
              </a:ext>
            </a:extLst>
          </p:cNvPr>
          <p:cNvSpPr txBox="1"/>
          <p:nvPr/>
        </p:nvSpPr>
        <p:spPr>
          <a:xfrm>
            <a:off x="5140777" y="208949"/>
            <a:ext cx="1178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9CAAF-7302-D541-A2CD-7FD13B9B6E07}"/>
              </a:ext>
            </a:extLst>
          </p:cNvPr>
          <p:cNvSpPr txBox="1"/>
          <p:nvPr/>
        </p:nvSpPr>
        <p:spPr>
          <a:xfrm>
            <a:off x="6762747" y="208949"/>
            <a:ext cx="985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D5579C-AC95-7847-B997-4E9C2E13D2FE}"/>
              </a:ext>
            </a:extLst>
          </p:cNvPr>
          <p:cNvSpPr txBox="1"/>
          <p:nvPr/>
        </p:nvSpPr>
        <p:spPr>
          <a:xfrm>
            <a:off x="8052706" y="208949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D9FD6-31F6-5F4F-AB4B-5F2603106A3B}"/>
              </a:ext>
            </a:extLst>
          </p:cNvPr>
          <p:cNvSpPr txBox="1"/>
          <p:nvPr/>
        </p:nvSpPr>
        <p:spPr>
          <a:xfrm>
            <a:off x="9421656" y="208949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2.5%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48B0818-132D-1447-B246-EB7A3BEC7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06" y="703271"/>
            <a:ext cx="5978979" cy="29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996E619-19E8-4848-95C8-F025A252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05" y="3770624"/>
            <a:ext cx="5978979" cy="297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8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3E88-2B40-6647-ABEE-EFF4E1A2D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of Fold Change between Fraction and Top 2.5% Fraction</a:t>
            </a:r>
          </a:p>
        </p:txBody>
      </p:sp>
    </p:spTree>
    <p:extLst>
      <p:ext uri="{BB962C8B-B14F-4D97-AF65-F5344CB8AC3E}">
        <p14:creationId xmlns:p14="http://schemas.microsoft.com/office/powerpoint/2010/main" val="290815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0F9334D-EADD-9F4B-9C19-E40894985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521" y="2359738"/>
            <a:ext cx="8722179" cy="21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0E868-DE79-EE41-B4B5-9062D7E78520}"/>
              </a:ext>
            </a:extLst>
          </p:cNvPr>
          <p:cNvSpPr txBox="1"/>
          <p:nvPr/>
        </p:nvSpPr>
        <p:spPr>
          <a:xfrm>
            <a:off x="108385" y="1547052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955B3-55D0-734F-8F2A-3A1D700DF673}"/>
              </a:ext>
            </a:extLst>
          </p:cNvPr>
          <p:cNvSpPr txBox="1"/>
          <p:nvPr/>
        </p:nvSpPr>
        <p:spPr>
          <a:xfrm>
            <a:off x="11341104" y="278063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43030-85A2-7D46-AB87-E3586AA76B4A}"/>
              </a:ext>
            </a:extLst>
          </p:cNvPr>
          <p:cNvSpPr txBox="1"/>
          <p:nvPr/>
        </p:nvSpPr>
        <p:spPr>
          <a:xfrm>
            <a:off x="11341104" y="341808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FBD675E5-18BE-8F4E-A95E-54CEB535D3B0}"/>
              </a:ext>
            </a:extLst>
          </p:cNvPr>
          <p:cNvSpPr/>
          <p:nvPr/>
        </p:nvSpPr>
        <p:spPr>
          <a:xfrm>
            <a:off x="11114700" y="2715323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81A1897-C5AC-5F43-9AB9-57231D832E64}"/>
              </a:ext>
            </a:extLst>
          </p:cNvPr>
          <p:cNvSpPr/>
          <p:nvPr/>
        </p:nvSpPr>
        <p:spPr>
          <a:xfrm>
            <a:off x="11114700" y="3292231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CBF9B9D-3A2E-0341-929A-E6BCB3EF0AEF}"/>
              </a:ext>
            </a:extLst>
          </p:cNvPr>
          <p:cNvSpPr/>
          <p:nvPr/>
        </p:nvSpPr>
        <p:spPr>
          <a:xfrm>
            <a:off x="1967593" y="1668529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C8AC8B-750C-8645-BA42-473CB4EBC3EA}"/>
              </a:ext>
            </a:extLst>
          </p:cNvPr>
          <p:cNvCxnSpPr/>
          <p:nvPr/>
        </p:nvCxnSpPr>
        <p:spPr>
          <a:xfrm>
            <a:off x="2188983" y="1668528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C9E34-91FE-054C-9131-AD3785125E86}"/>
              </a:ext>
            </a:extLst>
          </p:cNvPr>
          <p:cNvCxnSpPr>
            <a:cxnSpLocks/>
          </p:cNvCxnSpPr>
          <p:nvPr/>
        </p:nvCxnSpPr>
        <p:spPr>
          <a:xfrm flipV="1">
            <a:off x="2188984" y="4022057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3D5B18-E67F-BA4B-B7DD-A2EC30AF5CEC}"/>
              </a:ext>
            </a:extLst>
          </p:cNvPr>
          <p:cNvSpPr txBox="1"/>
          <p:nvPr/>
        </p:nvSpPr>
        <p:spPr>
          <a:xfrm>
            <a:off x="253090" y="441661"/>
            <a:ext cx="154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FA072-5588-424E-AB0A-EF52040DC073}"/>
              </a:ext>
            </a:extLst>
          </p:cNvPr>
          <p:cNvSpPr txBox="1"/>
          <p:nvPr/>
        </p:nvSpPr>
        <p:spPr>
          <a:xfrm>
            <a:off x="253090" y="5310948"/>
            <a:ext cx="224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features dropped</a:t>
            </a:r>
          </a:p>
        </p:txBody>
      </p:sp>
    </p:spTree>
    <p:extLst>
      <p:ext uri="{BB962C8B-B14F-4D97-AF65-F5344CB8AC3E}">
        <p14:creationId xmlns:p14="http://schemas.microsoft.com/office/powerpoint/2010/main" val="59731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0E868-DE79-EE41-B4B5-9062D7E78520}"/>
              </a:ext>
            </a:extLst>
          </p:cNvPr>
          <p:cNvSpPr txBox="1"/>
          <p:nvPr/>
        </p:nvSpPr>
        <p:spPr>
          <a:xfrm>
            <a:off x="253090" y="1506231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955B3-55D0-734F-8F2A-3A1D700DF673}"/>
              </a:ext>
            </a:extLst>
          </p:cNvPr>
          <p:cNvSpPr txBox="1"/>
          <p:nvPr/>
        </p:nvSpPr>
        <p:spPr>
          <a:xfrm>
            <a:off x="11070915" y="2654855"/>
            <a:ext cx="86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43030-85A2-7D46-AB87-E3586AA76B4A}"/>
              </a:ext>
            </a:extLst>
          </p:cNvPr>
          <p:cNvSpPr txBox="1"/>
          <p:nvPr/>
        </p:nvSpPr>
        <p:spPr>
          <a:xfrm>
            <a:off x="11070916" y="3292297"/>
            <a:ext cx="8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FBD675E5-18BE-8F4E-A95E-54CEB535D3B0}"/>
              </a:ext>
            </a:extLst>
          </p:cNvPr>
          <p:cNvSpPr/>
          <p:nvPr/>
        </p:nvSpPr>
        <p:spPr>
          <a:xfrm>
            <a:off x="10844511" y="2589540"/>
            <a:ext cx="125086" cy="510114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81A1897-C5AC-5F43-9AB9-57231D832E64}"/>
              </a:ext>
            </a:extLst>
          </p:cNvPr>
          <p:cNvSpPr/>
          <p:nvPr/>
        </p:nvSpPr>
        <p:spPr>
          <a:xfrm>
            <a:off x="10844511" y="3166448"/>
            <a:ext cx="125086" cy="510114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CBF9B9D-3A2E-0341-929A-E6BCB3EF0AEF}"/>
              </a:ext>
            </a:extLst>
          </p:cNvPr>
          <p:cNvSpPr/>
          <p:nvPr/>
        </p:nvSpPr>
        <p:spPr>
          <a:xfrm>
            <a:off x="2112298" y="1627708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C8AC8B-750C-8645-BA42-473CB4EBC3EA}"/>
              </a:ext>
            </a:extLst>
          </p:cNvPr>
          <p:cNvCxnSpPr/>
          <p:nvPr/>
        </p:nvCxnSpPr>
        <p:spPr>
          <a:xfrm>
            <a:off x="2333688" y="1627707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C9E34-91FE-054C-9131-AD3785125E86}"/>
              </a:ext>
            </a:extLst>
          </p:cNvPr>
          <p:cNvCxnSpPr>
            <a:cxnSpLocks/>
          </p:cNvCxnSpPr>
          <p:nvPr/>
        </p:nvCxnSpPr>
        <p:spPr>
          <a:xfrm flipV="1">
            <a:off x="2333689" y="3981236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3D5B18-E67F-BA4B-B7DD-A2EC30AF5CEC}"/>
              </a:ext>
            </a:extLst>
          </p:cNvPr>
          <p:cNvSpPr txBox="1"/>
          <p:nvPr/>
        </p:nvSpPr>
        <p:spPr>
          <a:xfrm>
            <a:off x="253090" y="441661"/>
            <a:ext cx="154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AEB63-0FFB-EC45-B0AB-7281CDD51002}"/>
              </a:ext>
            </a:extLst>
          </p:cNvPr>
          <p:cNvSpPr txBox="1"/>
          <p:nvPr/>
        </p:nvSpPr>
        <p:spPr>
          <a:xfrm>
            <a:off x="987876" y="5294620"/>
            <a:ext cx="8687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131 RNA excluded since any RNA with zero read counts cannot be log scaled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65F1B96-41B4-E848-BB5A-FFD91BAF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80" y="2284259"/>
            <a:ext cx="8222764" cy="201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8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0E868-DE79-EE41-B4B5-9062D7E78520}"/>
              </a:ext>
            </a:extLst>
          </p:cNvPr>
          <p:cNvSpPr txBox="1"/>
          <p:nvPr/>
        </p:nvSpPr>
        <p:spPr>
          <a:xfrm>
            <a:off x="253090" y="1446501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955B3-55D0-734F-8F2A-3A1D700DF673}"/>
              </a:ext>
            </a:extLst>
          </p:cNvPr>
          <p:cNvSpPr txBox="1"/>
          <p:nvPr/>
        </p:nvSpPr>
        <p:spPr>
          <a:xfrm>
            <a:off x="11052330" y="2552842"/>
            <a:ext cx="86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43030-85A2-7D46-AB87-E3586AA76B4A}"/>
              </a:ext>
            </a:extLst>
          </p:cNvPr>
          <p:cNvSpPr txBox="1"/>
          <p:nvPr/>
        </p:nvSpPr>
        <p:spPr>
          <a:xfrm>
            <a:off x="11052331" y="3190284"/>
            <a:ext cx="8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FBD675E5-18BE-8F4E-A95E-54CEB535D3B0}"/>
              </a:ext>
            </a:extLst>
          </p:cNvPr>
          <p:cNvSpPr/>
          <p:nvPr/>
        </p:nvSpPr>
        <p:spPr>
          <a:xfrm>
            <a:off x="10865638" y="2552842"/>
            <a:ext cx="125086" cy="510114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81A1897-C5AC-5F43-9AB9-57231D832E64}"/>
              </a:ext>
            </a:extLst>
          </p:cNvPr>
          <p:cNvSpPr/>
          <p:nvPr/>
        </p:nvSpPr>
        <p:spPr>
          <a:xfrm>
            <a:off x="10865638" y="3129750"/>
            <a:ext cx="125086" cy="510114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CBF9B9D-3A2E-0341-929A-E6BCB3EF0AEF}"/>
              </a:ext>
            </a:extLst>
          </p:cNvPr>
          <p:cNvSpPr/>
          <p:nvPr/>
        </p:nvSpPr>
        <p:spPr>
          <a:xfrm>
            <a:off x="2112298" y="1567978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C8AC8B-750C-8645-BA42-473CB4EBC3EA}"/>
              </a:ext>
            </a:extLst>
          </p:cNvPr>
          <p:cNvCxnSpPr/>
          <p:nvPr/>
        </p:nvCxnSpPr>
        <p:spPr>
          <a:xfrm>
            <a:off x="2333688" y="1567977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C9E34-91FE-054C-9131-AD3785125E86}"/>
              </a:ext>
            </a:extLst>
          </p:cNvPr>
          <p:cNvCxnSpPr>
            <a:cxnSpLocks/>
          </p:cNvCxnSpPr>
          <p:nvPr/>
        </p:nvCxnSpPr>
        <p:spPr>
          <a:xfrm flipV="1">
            <a:off x="2333689" y="3921506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3D5B18-E67F-BA4B-B7DD-A2EC30AF5CEC}"/>
              </a:ext>
            </a:extLst>
          </p:cNvPr>
          <p:cNvSpPr txBox="1"/>
          <p:nvPr/>
        </p:nvSpPr>
        <p:spPr>
          <a:xfrm>
            <a:off x="253090" y="441661"/>
            <a:ext cx="154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AEB63-0FFB-EC45-B0AB-7281CDD51002}"/>
              </a:ext>
            </a:extLst>
          </p:cNvPr>
          <p:cNvSpPr txBox="1"/>
          <p:nvPr/>
        </p:nvSpPr>
        <p:spPr>
          <a:xfrm>
            <a:off x="987876" y="5294620"/>
            <a:ext cx="426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Log scaled and no RNA excluded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FCC49A1-5AB2-9B41-8B67-0439BC24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53" y="2183194"/>
            <a:ext cx="8415785" cy="206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6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0E868-DE79-EE41-B4B5-9062D7E78520}"/>
              </a:ext>
            </a:extLst>
          </p:cNvPr>
          <p:cNvSpPr txBox="1"/>
          <p:nvPr/>
        </p:nvSpPr>
        <p:spPr>
          <a:xfrm>
            <a:off x="108385" y="1547052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955B3-55D0-734F-8F2A-3A1D700DF673}"/>
              </a:ext>
            </a:extLst>
          </p:cNvPr>
          <p:cNvSpPr txBox="1"/>
          <p:nvPr/>
        </p:nvSpPr>
        <p:spPr>
          <a:xfrm>
            <a:off x="11112504" y="269083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43030-85A2-7D46-AB87-E3586AA76B4A}"/>
              </a:ext>
            </a:extLst>
          </p:cNvPr>
          <p:cNvSpPr txBox="1"/>
          <p:nvPr/>
        </p:nvSpPr>
        <p:spPr>
          <a:xfrm>
            <a:off x="11112504" y="33282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FBD675E5-18BE-8F4E-A95E-54CEB535D3B0}"/>
              </a:ext>
            </a:extLst>
          </p:cNvPr>
          <p:cNvSpPr/>
          <p:nvPr/>
        </p:nvSpPr>
        <p:spPr>
          <a:xfrm>
            <a:off x="10857580" y="2611754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81A1897-C5AC-5F43-9AB9-57231D832E64}"/>
              </a:ext>
            </a:extLst>
          </p:cNvPr>
          <p:cNvSpPr/>
          <p:nvPr/>
        </p:nvSpPr>
        <p:spPr>
          <a:xfrm>
            <a:off x="10857580" y="3188662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CBF9B9D-3A2E-0341-929A-E6BCB3EF0AEF}"/>
              </a:ext>
            </a:extLst>
          </p:cNvPr>
          <p:cNvSpPr/>
          <p:nvPr/>
        </p:nvSpPr>
        <p:spPr>
          <a:xfrm>
            <a:off x="1967593" y="1668529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C8AC8B-750C-8645-BA42-473CB4EBC3EA}"/>
              </a:ext>
            </a:extLst>
          </p:cNvPr>
          <p:cNvCxnSpPr/>
          <p:nvPr/>
        </p:nvCxnSpPr>
        <p:spPr>
          <a:xfrm>
            <a:off x="2188983" y="1668528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C9E34-91FE-054C-9131-AD3785125E86}"/>
              </a:ext>
            </a:extLst>
          </p:cNvPr>
          <p:cNvCxnSpPr>
            <a:cxnSpLocks/>
          </p:cNvCxnSpPr>
          <p:nvPr/>
        </p:nvCxnSpPr>
        <p:spPr>
          <a:xfrm flipV="1">
            <a:off x="2188984" y="4022057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3D5B18-E67F-BA4B-B7DD-A2EC30AF5CEC}"/>
              </a:ext>
            </a:extLst>
          </p:cNvPr>
          <p:cNvSpPr txBox="1"/>
          <p:nvPr/>
        </p:nvSpPr>
        <p:spPr>
          <a:xfrm>
            <a:off x="253090" y="441661"/>
            <a:ext cx="154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10154-AB42-FB4D-A295-C29AC98CACE2}"/>
              </a:ext>
            </a:extLst>
          </p:cNvPr>
          <p:cNvSpPr txBox="1"/>
          <p:nvPr/>
        </p:nvSpPr>
        <p:spPr>
          <a:xfrm>
            <a:off x="253090" y="5310948"/>
            <a:ext cx="224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features dropped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B033D4C-A765-C647-813F-C88F65D0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375" y="2237017"/>
            <a:ext cx="8397967" cy="211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13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0E868-DE79-EE41-B4B5-9062D7E78520}"/>
              </a:ext>
            </a:extLst>
          </p:cNvPr>
          <p:cNvSpPr txBox="1"/>
          <p:nvPr/>
        </p:nvSpPr>
        <p:spPr>
          <a:xfrm>
            <a:off x="108385" y="1547052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955B3-55D0-734F-8F2A-3A1D700DF673}"/>
              </a:ext>
            </a:extLst>
          </p:cNvPr>
          <p:cNvSpPr txBox="1"/>
          <p:nvPr/>
        </p:nvSpPr>
        <p:spPr>
          <a:xfrm>
            <a:off x="11320877" y="270715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43030-85A2-7D46-AB87-E3586AA76B4A}"/>
              </a:ext>
            </a:extLst>
          </p:cNvPr>
          <p:cNvSpPr txBox="1"/>
          <p:nvPr/>
        </p:nvSpPr>
        <p:spPr>
          <a:xfrm>
            <a:off x="11320877" y="334460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FBD675E5-18BE-8F4E-A95E-54CEB535D3B0}"/>
              </a:ext>
            </a:extLst>
          </p:cNvPr>
          <p:cNvSpPr/>
          <p:nvPr/>
        </p:nvSpPr>
        <p:spPr>
          <a:xfrm>
            <a:off x="11094473" y="2641844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81A1897-C5AC-5F43-9AB9-57231D832E64}"/>
              </a:ext>
            </a:extLst>
          </p:cNvPr>
          <p:cNvSpPr/>
          <p:nvPr/>
        </p:nvSpPr>
        <p:spPr>
          <a:xfrm>
            <a:off x="11094473" y="3218752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CBF9B9D-3A2E-0341-929A-E6BCB3EF0AEF}"/>
              </a:ext>
            </a:extLst>
          </p:cNvPr>
          <p:cNvSpPr/>
          <p:nvPr/>
        </p:nvSpPr>
        <p:spPr>
          <a:xfrm>
            <a:off x="1967593" y="1668529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C8AC8B-750C-8645-BA42-473CB4EBC3EA}"/>
              </a:ext>
            </a:extLst>
          </p:cNvPr>
          <p:cNvCxnSpPr/>
          <p:nvPr/>
        </p:nvCxnSpPr>
        <p:spPr>
          <a:xfrm>
            <a:off x="2188983" y="1668528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C9E34-91FE-054C-9131-AD3785125E86}"/>
              </a:ext>
            </a:extLst>
          </p:cNvPr>
          <p:cNvCxnSpPr>
            <a:cxnSpLocks/>
          </p:cNvCxnSpPr>
          <p:nvPr/>
        </p:nvCxnSpPr>
        <p:spPr>
          <a:xfrm flipV="1">
            <a:off x="2188984" y="4022057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3D5B18-E67F-BA4B-B7DD-A2EC30AF5CEC}"/>
              </a:ext>
            </a:extLst>
          </p:cNvPr>
          <p:cNvSpPr txBox="1"/>
          <p:nvPr/>
        </p:nvSpPr>
        <p:spPr>
          <a:xfrm>
            <a:off x="253090" y="441661"/>
            <a:ext cx="154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EE59D-2B28-5447-8C68-5435BD14590B}"/>
              </a:ext>
            </a:extLst>
          </p:cNvPr>
          <p:cNvSpPr txBox="1"/>
          <p:nvPr/>
        </p:nvSpPr>
        <p:spPr>
          <a:xfrm>
            <a:off x="253090" y="5310948"/>
            <a:ext cx="224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features dropped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42C5877-2877-C443-87FB-278E3482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90" y="2216143"/>
            <a:ext cx="8601283" cy="216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9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3E88-2B40-6647-ABEE-EFF4E1A2D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983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Plots of Fold Change between Fraction and Top 2.5% Fraction</a:t>
            </a:r>
          </a:p>
        </p:txBody>
      </p:sp>
    </p:spTree>
    <p:extLst>
      <p:ext uri="{BB962C8B-B14F-4D97-AF65-F5344CB8AC3E}">
        <p14:creationId xmlns:p14="http://schemas.microsoft.com/office/powerpoint/2010/main" val="68907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0E868-DE79-EE41-B4B5-9062D7E78520}"/>
              </a:ext>
            </a:extLst>
          </p:cNvPr>
          <p:cNvSpPr txBox="1"/>
          <p:nvPr/>
        </p:nvSpPr>
        <p:spPr>
          <a:xfrm>
            <a:off x="108385" y="1547052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955B3-55D0-734F-8F2A-3A1D700DF673}"/>
              </a:ext>
            </a:extLst>
          </p:cNvPr>
          <p:cNvSpPr txBox="1"/>
          <p:nvPr/>
        </p:nvSpPr>
        <p:spPr>
          <a:xfrm>
            <a:off x="11326258" y="269899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43030-85A2-7D46-AB87-E3586AA76B4A}"/>
              </a:ext>
            </a:extLst>
          </p:cNvPr>
          <p:cNvSpPr txBox="1"/>
          <p:nvPr/>
        </p:nvSpPr>
        <p:spPr>
          <a:xfrm>
            <a:off x="11326258" y="333643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FBD675E5-18BE-8F4E-A95E-54CEB535D3B0}"/>
              </a:ext>
            </a:extLst>
          </p:cNvPr>
          <p:cNvSpPr/>
          <p:nvPr/>
        </p:nvSpPr>
        <p:spPr>
          <a:xfrm>
            <a:off x="11099854" y="2633680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81A1897-C5AC-5F43-9AB9-57231D832E64}"/>
              </a:ext>
            </a:extLst>
          </p:cNvPr>
          <p:cNvSpPr/>
          <p:nvPr/>
        </p:nvSpPr>
        <p:spPr>
          <a:xfrm>
            <a:off x="11099854" y="3210588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CBF9B9D-3A2E-0341-929A-E6BCB3EF0AEF}"/>
              </a:ext>
            </a:extLst>
          </p:cNvPr>
          <p:cNvSpPr/>
          <p:nvPr/>
        </p:nvSpPr>
        <p:spPr>
          <a:xfrm>
            <a:off x="1967593" y="1668529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C8AC8B-750C-8645-BA42-473CB4EBC3EA}"/>
              </a:ext>
            </a:extLst>
          </p:cNvPr>
          <p:cNvCxnSpPr/>
          <p:nvPr/>
        </p:nvCxnSpPr>
        <p:spPr>
          <a:xfrm>
            <a:off x="2188983" y="1668528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C9E34-91FE-054C-9131-AD3785125E86}"/>
              </a:ext>
            </a:extLst>
          </p:cNvPr>
          <p:cNvCxnSpPr>
            <a:cxnSpLocks/>
          </p:cNvCxnSpPr>
          <p:nvPr/>
        </p:nvCxnSpPr>
        <p:spPr>
          <a:xfrm flipV="1">
            <a:off x="2188984" y="4022057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3D5B18-E67F-BA4B-B7DD-A2EC30AF5CEC}"/>
              </a:ext>
            </a:extLst>
          </p:cNvPr>
          <p:cNvSpPr txBox="1"/>
          <p:nvPr/>
        </p:nvSpPr>
        <p:spPr>
          <a:xfrm>
            <a:off x="253090" y="441661"/>
            <a:ext cx="154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13324-1C87-2840-934C-975385DC6D1D}"/>
              </a:ext>
            </a:extLst>
          </p:cNvPr>
          <p:cNvSpPr txBox="1"/>
          <p:nvPr/>
        </p:nvSpPr>
        <p:spPr>
          <a:xfrm>
            <a:off x="253090" y="5310948"/>
            <a:ext cx="224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features dropped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9FA430B-F10D-7542-AB33-18AF1B71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375" y="2205061"/>
            <a:ext cx="8689479" cy="218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800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0E868-DE79-EE41-B4B5-9062D7E78520}"/>
              </a:ext>
            </a:extLst>
          </p:cNvPr>
          <p:cNvSpPr txBox="1"/>
          <p:nvPr/>
        </p:nvSpPr>
        <p:spPr>
          <a:xfrm>
            <a:off x="108385" y="1547052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955B3-55D0-734F-8F2A-3A1D700DF673}"/>
              </a:ext>
            </a:extLst>
          </p:cNvPr>
          <p:cNvSpPr txBox="1"/>
          <p:nvPr/>
        </p:nvSpPr>
        <p:spPr>
          <a:xfrm>
            <a:off x="11341104" y="278063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43030-85A2-7D46-AB87-E3586AA76B4A}"/>
              </a:ext>
            </a:extLst>
          </p:cNvPr>
          <p:cNvSpPr txBox="1"/>
          <p:nvPr/>
        </p:nvSpPr>
        <p:spPr>
          <a:xfrm>
            <a:off x="11341104" y="341808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FBD675E5-18BE-8F4E-A95E-54CEB535D3B0}"/>
              </a:ext>
            </a:extLst>
          </p:cNvPr>
          <p:cNvSpPr/>
          <p:nvPr/>
        </p:nvSpPr>
        <p:spPr>
          <a:xfrm>
            <a:off x="11114700" y="2715323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881A1897-C5AC-5F43-9AB9-57231D832E64}"/>
              </a:ext>
            </a:extLst>
          </p:cNvPr>
          <p:cNvSpPr/>
          <p:nvPr/>
        </p:nvSpPr>
        <p:spPr>
          <a:xfrm>
            <a:off x="11114700" y="3292231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CBF9B9D-3A2E-0341-929A-E6BCB3EF0AEF}"/>
              </a:ext>
            </a:extLst>
          </p:cNvPr>
          <p:cNvSpPr/>
          <p:nvPr/>
        </p:nvSpPr>
        <p:spPr>
          <a:xfrm>
            <a:off x="1967593" y="1668529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C8AC8B-750C-8645-BA42-473CB4EBC3EA}"/>
              </a:ext>
            </a:extLst>
          </p:cNvPr>
          <p:cNvCxnSpPr/>
          <p:nvPr/>
        </p:nvCxnSpPr>
        <p:spPr>
          <a:xfrm>
            <a:off x="2188983" y="1668528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C9E34-91FE-054C-9131-AD3785125E86}"/>
              </a:ext>
            </a:extLst>
          </p:cNvPr>
          <p:cNvCxnSpPr>
            <a:cxnSpLocks/>
          </p:cNvCxnSpPr>
          <p:nvPr/>
        </p:nvCxnSpPr>
        <p:spPr>
          <a:xfrm flipV="1">
            <a:off x="2188984" y="4022057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3D5B18-E67F-BA4B-B7DD-A2EC30AF5CEC}"/>
              </a:ext>
            </a:extLst>
          </p:cNvPr>
          <p:cNvSpPr txBox="1"/>
          <p:nvPr/>
        </p:nvSpPr>
        <p:spPr>
          <a:xfrm>
            <a:off x="253090" y="441661"/>
            <a:ext cx="154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E0E0EE-A936-124E-B066-A4BEDFCE63B0}"/>
              </a:ext>
            </a:extLst>
          </p:cNvPr>
          <p:cNvSpPr txBox="1"/>
          <p:nvPr/>
        </p:nvSpPr>
        <p:spPr>
          <a:xfrm>
            <a:off x="253090" y="5310948"/>
            <a:ext cx="224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features dropped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61863EB-1FE5-524C-9A25-AF048245B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591" y="2234591"/>
            <a:ext cx="8521481" cy="214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84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3E88-2B40-6647-ABEE-EFF4E1A2D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267" y="197749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Regression Analysis, Unsupervised Clustering, and MA Plots</a:t>
            </a:r>
          </a:p>
        </p:txBody>
      </p:sp>
    </p:spTree>
    <p:extLst>
      <p:ext uri="{BB962C8B-B14F-4D97-AF65-F5344CB8AC3E}">
        <p14:creationId xmlns:p14="http://schemas.microsoft.com/office/powerpoint/2010/main" val="50344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42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Top 5%)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10EC6FE-2A70-D347-B30B-E71147C9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041375"/>
            <a:ext cx="5561222" cy="54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793A16CA-4EA5-C24F-BF35-0BA8BA59A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20" y="1690881"/>
            <a:ext cx="5110844" cy="485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302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42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Top 5%)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123E4C0-A172-8B41-A34B-40A4FEE5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200" y="1083904"/>
            <a:ext cx="5118341" cy="518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51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980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Bottom 5%)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B7EB457-89D7-3D46-95B0-5D97553FF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0" y="1091382"/>
            <a:ext cx="5472114" cy="54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ABE08BFA-8D93-D646-8550-E75D20C8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016" y="1853293"/>
            <a:ext cx="4886147" cy="46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63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980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Bottom 5%)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E974769-4B06-0D4A-855C-84D155E5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844" y="1094015"/>
            <a:ext cx="5518311" cy="559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5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724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Bottom 2.5%)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DAB8E33-0E83-F84D-B1A2-B76482FC6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14" y="1828801"/>
            <a:ext cx="4954686" cy="47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7E7F141B-88B9-E54C-AE78-22C3D69C0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05" y="1069522"/>
            <a:ext cx="5489282" cy="541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19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724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Bottom 2.5%)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DC76275C-0D2C-5146-AA3C-92281E8DC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994" y="1085850"/>
            <a:ext cx="5612011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193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42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Top 5%)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AEE02A1-5B01-7745-99F6-A5C414A4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31335"/>
            <a:ext cx="5598872" cy="552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72E32B50-7525-9C43-A1B6-1BF1C6EB7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617" y="1797959"/>
            <a:ext cx="5311187" cy="482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4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06BEEB-DB4A-E74A-BA53-E35E4231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027" y="148997"/>
            <a:ext cx="8064879" cy="333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176807-BF27-F34B-8875-E082401A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843" y="3487311"/>
            <a:ext cx="7971063" cy="32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3FBBD6-ADB5-054E-A93D-B90F86A1D91F}"/>
              </a:ext>
            </a:extLst>
          </p:cNvPr>
          <p:cNvSpPr txBox="1"/>
          <p:nvPr/>
        </p:nvSpPr>
        <p:spPr>
          <a:xfrm>
            <a:off x="337318" y="351065"/>
            <a:ext cx="1632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139B9-EFE8-5E46-B4B8-4EAFB60C6E3B}"/>
              </a:ext>
            </a:extLst>
          </p:cNvPr>
          <p:cNvSpPr txBox="1"/>
          <p:nvPr/>
        </p:nvSpPr>
        <p:spPr>
          <a:xfrm>
            <a:off x="2246720" y="1305172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0CE76-8A4D-364C-8117-8A448D942522}"/>
              </a:ext>
            </a:extLst>
          </p:cNvPr>
          <p:cNvSpPr txBox="1"/>
          <p:nvPr/>
        </p:nvSpPr>
        <p:spPr>
          <a:xfrm>
            <a:off x="2246720" y="4613831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</p:spTree>
    <p:extLst>
      <p:ext uri="{BB962C8B-B14F-4D97-AF65-F5344CB8AC3E}">
        <p14:creationId xmlns:p14="http://schemas.microsoft.com/office/powerpoint/2010/main" val="2479374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42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Top 5%)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BDE39729-97F5-D34E-AE20-AEBF1943C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02" y="1029700"/>
            <a:ext cx="5708196" cy="575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66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724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Bottom 5%)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CFC6772A-9C60-A04F-B056-58B5555C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5" y="1077686"/>
            <a:ext cx="5681571" cy="560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13EAB739-2DCE-D741-9440-601049FF6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51" y="1861456"/>
            <a:ext cx="5277226" cy="47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372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724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Bottom 5%)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A074F63-85E3-2440-B0E6-070A027F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984" y="1037931"/>
            <a:ext cx="5700032" cy="57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886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724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Bottom 2.5%)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D777D83-5D6E-274F-A0B5-5FCC4F0F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89" y="1175657"/>
            <a:ext cx="5516169" cy="544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9F3B25B4-8473-B04B-A900-F7B7CA6C7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49" y="1934937"/>
            <a:ext cx="5160353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73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724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Bottom 2.5%)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3EA14D34-D0D0-7440-B33F-840C3CB6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19" y="1094947"/>
            <a:ext cx="5716361" cy="576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48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3E88-2B40-6647-ABEE-EFF4E1A2D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293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3725410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42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Top 5%)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BAE9E4-3A8A-0643-84D2-217F5ECC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036" y="1127051"/>
            <a:ext cx="5612097" cy="561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988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980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Bottom 5%)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6E951D-0A32-4548-B239-82012AA4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440" y="964881"/>
            <a:ext cx="5893119" cy="589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724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Bottom 2.5%)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B3C565-CB55-8A44-8BE7-AE4A2BE4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440" y="964881"/>
            <a:ext cx="5893119" cy="589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636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421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Top 5%)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DC65B9-2FD8-664F-A7C7-8B07E33AB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143" y="1190847"/>
            <a:ext cx="5667153" cy="566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69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E59286D-B8A7-0F4B-9E67-0BBB93CE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63" y="76189"/>
            <a:ext cx="8099902" cy="335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794E0E-0AA5-964F-87CD-3F12BF6E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64" y="3428999"/>
            <a:ext cx="8099902" cy="335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3404B-0FB1-BF48-A3D5-788A085C7E34}"/>
              </a:ext>
            </a:extLst>
          </p:cNvPr>
          <p:cNvSpPr txBox="1"/>
          <p:nvPr/>
        </p:nvSpPr>
        <p:spPr>
          <a:xfrm>
            <a:off x="2246720" y="1305172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D6D4E-A79E-8749-8B54-AF8E306D3837}"/>
              </a:ext>
            </a:extLst>
          </p:cNvPr>
          <p:cNvSpPr txBox="1"/>
          <p:nvPr/>
        </p:nvSpPr>
        <p:spPr>
          <a:xfrm>
            <a:off x="2246720" y="4613831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AFA32-BC6B-0E4B-BF22-6CA25E9655D0}"/>
              </a:ext>
            </a:extLst>
          </p:cNvPr>
          <p:cNvSpPr txBox="1"/>
          <p:nvPr/>
        </p:nvSpPr>
        <p:spPr>
          <a:xfrm>
            <a:off x="337318" y="351065"/>
            <a:ext cx="1632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48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6980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Bottom 5%)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F5AFC9E-6A52-524D-86E4-C2B31A9F2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440" y="964881"/>
            <a:ext cx="5893119" cy="589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507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253090" y="441661"/>
            <a:ext cx="724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Bottom 2.5%)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136EB94-2D59-9043-B9EF-47FA4D65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440" y="964881"/>
            <a:ext cx="5893119" cy="589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64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3E88-2B40-6647-ABEE-EFF4E1A2D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37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RNA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2079857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5" y="461527"/>
            <a:ext cx="664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Top 5%)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2EB56C-8ECF-6440-BC1C-C49BE49A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13" y="171450"/>
            <a:ext cx="4669750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B0612E-3422-0B4F-A030-13D0231C1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5" y="1300162"/>
            <a:ext cx="6607322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30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5" y="469691"/>
            <a:ext cx="6955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Bottom 5%)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6D8CD6EE-AFA6-5646-9B28-0EC51E017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879" y="93889"/>
            <a:ext cx="4658346" cy="66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7144FE-4CF1-2049-99EA-FD7F1B5AA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4" y="1178717"/>
            <a:ext cx="6955815" cy="518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19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5" y="469692"/>
            <a:ext cx="721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3 (Top 2.5% and Bottom 2.5%)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F031B244-6CE3-7541-86EC-702ED461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686" y="110218"/>
            <a:ext cx="4635539" cy="663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68BE860-DE49-EE4B-B10D-E3F5F58A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5" y="1178526"/>
            <a:ext cx="6977731" cy="520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78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5" y="461527"/>
            <a:ext cx="664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Top 5%)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72F42E3-DFEA-AC43-BD54-DBD2ADB5C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75" y="110218"/>
            <a:ext cx="4635539" cy="663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B25B2F9-2029-104A-88CA-1B667D32A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90" y="984747"/>
            <a:ext cx="6993085" cy="521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69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4" y="461527"/>
            <a:ext cx="6947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Bottom 5%)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D438D931-ADD5-E949-B787-BBD1A947F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323" y="180414"/>
            <a:ext cx="4647576" cy="665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138FC84-6FBA-3A46-B917-AB2057FE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9" y="1175250"/>
            <a:ext cx="6974926" cy="522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83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4" y="461527"/>
            <a:ext cx="718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Day 7 (Top 2.5% and Bottom 2.5%)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421772A4-3638-7B4C-8F35-DD28F80CD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85" y="106135"/>
            <a:ext cx="4641241" cy="664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EE569AA-7210-8A45-B62B-9879C9EA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0" y="1127868"/>
            <a:ext cx="7228284" cy="540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299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3" y="230695"/>
            <a:ext cx="718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E4FAC-329A-DC4F-828D-95F811ED53A4}"/>
              </a:ext>
            </a:extLst>
          </p:cNvPr>
          <p:cNvSpPr txBox="1"/>
          <p:nvPr/>
        </p:nvSpPr>
        <p:spPr>
          <a:xfrm>
            <a:off x="187773" y="753915"/>
            <a:ext cx="11619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Day that produced greater average LFC in SOX9 and GFP between each fraction and the Top 2.5% Fraction varies depending on Primer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94DA10F-83F5-C74A-B9B5-08C444AD4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418917"/>
              </p:ext>
            </p:extLst>
          </p:nvPr>
        </p:nvGraphicFramePr>
        <p:xfrm>
          <a:off x="915504" y="2501033"/>
          <a:ext cx="10360991" cy="3814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912">
                  <a:extLst>
                    <a:ext uri="{9D8B030D-6E8A-4147-A177-3AD203B41FA5}">
                      <a16:colId xmlns:a16="http://schemas.microsoft.com/office/drawing/2014/main" val="4024306641"/>
                    </a:ext>
                  </a:extLst>
                </a:gridCol>
                <a:gridCol w="8103079">
                  <a:extLst>
                    <a:ext uri="{9D8B030D-6E8A-4147-A177-3AD203B41FA5}">
                      <a16:colId xmlns:a16="http://schemas.microsoft.com/office/drawing/2014/main" val="3371098507"/>
                    </a:ext>
                  </a:extLst>
                </a:gridCol>
              </a:tblGrid>
              <a:tr h="544885">
                <a:tc>
                  <a:txBody>
                    <a:bodyPr/>
                    <a:lstStyle/>
                    <a:p>
                      <a:r>
                        <a:rPr lang="en-US" dirty="0"/>
                        <a:t>Primer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that produced greater LFC in SOX9 and GFP compared to Top 2.5% Fraction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05825"/>
                  </a:ext>
                </a:extLst>
              </a:tr>
              <a:tr h="544885">
                <a:tc>
                  <a:txBody>
                    <a:bodyPr/>
                    <a:lstStyle/>
                    <a:p>
                      <a:r>
                        <a:rPr lang="en-US" dirty="0"/>
                        <a:t>Primer 1 (</a:t>
                      </a:r>
                      <a:r>
                        <a:rPr lang="en-US" dirty="0" err="1"/>
                        <a:t>shrna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661151"/>
                  </a:ext>
                </a:extLst>
              </a:tr>
              <a:tr h="544885">
                <a:tc>
                  <a:txBody>
                    <a:bodyPr/>
                    <a:lstStyle/>
                    <a:p>
                      <a:r>
                        <a:rPr lang="en-US" dirty="0"/>
                        <a:t>Primer 2 (</a:t>
                      </a:r>
                      <a:r>
                        <a:rPr lang="en-US" dirty="0" err="1"/>
                        <a:t>shrna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4"/>
                  </a:ext>
                </a:extLst>
              </a:tr>
              <a:tr h="544885">
                <a:tc>
                  <a:txBody>
                    <a:bodyPr/>
                    <a:lstStyle/>
                    <a:p>
                      <a:r>
                        <a:rPr lang="en-US" dirty="0"/>
                        <a:t>Primer 3 (</a:t>
                      </a:r>
                      <a:r>
                        <a:rPr lang="en-US" dirty="0" err="1"/>
                        <a:t>sgrna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028921"/>
                  </a:ext>
                </a:extLst>
              </a:tr>
              <a:tr h="54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Primer 4 (</a:t>
                      </a:r>
                      <a:r>
                        <a:rPr lang="en-US" dirty="0" err="1"/>
                        <a:t>sgrna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73188"/>
                  </a:ext>
                </a:extLst>
              </a:tr>
              <a:tr h="54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Primer 5 (</a:t>
                      </a:r>
                      <a:r>
                        <a:rPr lang="en-US" dirty="0" err="1"/>
                        <a:t>sgrna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655892"/>
                  </a:ext>
                </a:extLst>
              </a:tr>
              <a:tr h="54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Primer 6 (</a:t>
                      </a:r>
                      <a:r>
                        <a:rPr lang="en-US" dirty="0" err="1"/>
                        <a:t>sgrna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22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6D14201-44A4-614F-8486-77EF9F94BCF7}"/>
              </a:ext>
            </a:extLst>
          </p:cNvPr>
          <p:cNvSpPr txBox="1"/>
          <p:nvPr/>
        </p:nvSpPr>
        <p:spPr>
          <a:xfrm>
            <a:off x="187772" y="1769577"/>
            <a:ext cx="1161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 to bar plots and heatmaps for comparisons of FC between days for each primer</a:t>
            </a:r>
          </a:p>
        </p:txBody>
      </p:sp>
    </p:spTree>
    <p:extLst>
      <p:ext uri="{BB962C8B-B14F-4D97-AF65-F5344CB8AC3E}">
        <p14:creationId xmlns:p14="http://schemas.microsoft.com/office/powerpoint/2010/main" val="207582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D9E75AB-5270-5848-95B4-0FAF35426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186" y="71209"/>
            <a:ext cx="8180134" cy="338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1BF510B-9B11-CD43-A830-499144F67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459" y="3457231"/>
            <a:ext cx="8151861" cy="337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A4FC5B-142C-AD4B-91D9-026582433892}"/>
              </a:ext>
            </a:extLst>
          </p:cNvPr>
          <p:cNvSpPr txBox="1"/>
          <p:nvPr/>
        </p:nvSpPr>
        <p:spPr>
          <a:xfrm>
            <a:off x="2246720" y="1305172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51874-2544-3947-B97E-80CE955708E7}"/>
              </a:ext>
            </a:extLst>
          </p:cNvPr>
          <p:cNvSpPr txBox="1"/>
          <p:nvPr/>
        </p:nvSpPr>
        <p:spPr>
          <a:xfrm>
            <a:off x="2246720" y="4613831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6B8D6-E752-8E46-807C-3AA1701ABDD0}"/>
              </a:ext>
            </a:extLst>
          </p:cNvPr>
          <p:cNvSpPr txBox="1"/>
          <p:nvPr/>
        </p:nvSpPr>
        <p:spPr>
          <a:xfrm>
            <a:off x="337318" y="351065"/>
            <a:ext cx="1632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249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4" y="138389"/>
            <a:ext cx="718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E4FAC-329A-DC4F-828D-95F811ED53A4}"/>
              </a:ext>
            </a:extLst>
          </p:cNvPr>
          <p:cNvSpPr txBox="1"/>
          <p:nvPr/>
        </p:nvSpPr>
        <p:spPr>
          <a:xfrm>
            <a:off x="187774" y="639592"/>
            <a:ext cx="12004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RNA with the greatest FC compared to Top 2.5% Fraction for each primer  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C6EBAAE2-579E-524C-9365-F0FC5B7FB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571920"/>
              </p:ext>
            </p:extLst>
          </p:nvPr>
        </p:nvGraphicFramePr>
        <p:xfrm>
          <a:off x="615025" y="1703553"/>
          <a:ext cx="10765409" cy="497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367">
                  <a:extLst>
                    <a:ext uri="{9D8B030D-6E8A-4147-A177-3AD203B41FA5}">
                      <a16:colId xmlns:a16="http://schemas.microsoft.com/office/drawing/2014/main" val="4024306641"/>
                    </a:ext>
                  </a:extLst>
                </a:gridCol>
                <a:gridCol w="2239717">
                  <a:extLst>
                    <a:ext uri="{9D8B030D-6E8A-4147-A177-3AD203B41FA5}">
                      <a16:colId xmlns:a16="http://schemas.microsoft.com/office/drawing/2014/main" val="3458456121"/>
                    </a:ext>
                  </a:extLst>
                </a:gridCol>
                <a:gridCol w="2518095">
                  <a:extLst>
                    <a:ext uri="{9D8B030D-6E8A-4147-A177-3AD203B41FA5}">
                      <a16:colId xmlns:a16="http://schemas.microsoft.com/office/drawing/2014/main" val="3371098507"/>
                    </a:ext>
                  </a:extLst>
                </a:gridCol>
                <a:gridCol w="1884223">
                  <a:extLst>
                    <a:ext uri="{9D8B030D-6E8A-4147-A177-3AD203B41FA5}">
                      <a16:colId xmlns:a16="http://schemas.microsoft.com/office/drawing/2014/main" val="1308269113"/>
                    </a:ext>
                  </a:extLst>
                </a:gridCol>
                <a:gridCol w="3004007">
                  <a:extLst>
                    <a:ext uri="{9D8B030D-6E8A-4147-A177-3AD203B41FA5}">
                      <a16:colId xmlns:a16="http://schemas.microsoft.com/office/drawing/2014/main" val="2312115095"/>
                    </a:ext>
                  </a:extLst>
                </a:gridCol>
              </a:tblGrid>
              <a:tr h="282495">
                <a:tc>
                  <a:txBody>
                    <a:bodyPr/>
                    <a:lstStyle/>
                    <a:p>
                      <a:r>
                        <a:rPr lang="en-US" sz="1200" dirty="0"/>
                        <a:t>Primer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Fold Change compared to Top 2.5% Fraction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05825"/>
                  </a:ext>
                </a:extLst>
              </a:tr>
              <a:tr h="391420">
                <a:tc rowSpan="2">
                  <a:txBody>
                    <a:bodyPr/>
                    <a:lstStyle/>
                    <a:p>
                      <a:r>
                        <a:rPr lang="en-US" sz="1200" dirty="0"/>
                        <a:t>Primer 1 (</a:t>
                      </a:r>
                      <a:r>
                        <a:rPr lang="en-US" sz="1200" dirty="0" err="1"/>
                        <a:t>shrna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GFPsh3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661151"/>
                  </a:ext>
                </a:extLst>
              </a:tr>
              <a:tr h="3914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SOX9sh8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377246"/>
                  </a:ext>
                </a:extLst>
              </a:tr>
              <a:tr h="391420">
                <a:tc rowSpan="2">
                  <a:txBody>
                    <a:bodyPr/>
                    <a:lstStyle/>
                    <a:p>
                      <a:r>
                        <a:rPr lang="en-US" sz="1200" dirty="0"/>
                        <a:t>Primer 2 (</a:t>
                      </a:r>
                      <a:r>
                        <a:rPr lang="en-US" sz="1200" dirty="0" err="1"/>
                        <a:t>shrna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GFPsh3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94"/>
                  </a:ext>
                </a:extLst>
              </a:tr>
              <a:tr h="3914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SOX9sh2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09342"/>
                  </a:ext>
                </a:extLst>
              </a:tr>
              <a:tr h="391420">
                <a:tc rowSpan="2">
                  <a:txBody>
                    <a:bodyPr/>
                    <a:lstStyle/>
                    <a:p>
                      <a:r>
                        <a:rPr lang="en-US" sz="1200" dirty="0"/>
                        <a:t>Primer 3 (</a:t>
                      </a:r>
                      <a:r>
                        <a:rPr lang="en-US" sz="1200" dirty="0" err="1"/>
                        <a:t>sgrna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EGFP_g2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48.77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028921"/>
                  </a:ext>
                </a:extLst>
              </a:tr>
              <a:tr h="3914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SOX9_g2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941761"/>
                  </a:ext>
                </a:extLst>
              </a:tr>
              <a:tr h="39142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Primer 4 (</a:t>
                      </a:r>
                      <a:r>
                        <a:rPr lang="en-US" sz="1200" dirty="0" err="1"/>
                        <a:t>sgrna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EGFP_g3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73188"/>
                  </a:ext>
                </a:extLst>
              </a:tr>
              <a:tr h="39142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SOX9_g6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900230"/>
                  </a:ext>
                </a:extLst>
              </a:tr>
              <a:tr h="39142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Primer 5 (</a:t>
                      </a:r>
                      <a:r>
                        <a:rPr lang="en-US" sz="1200" dirty="0" err="1"/>
                        <a:t>sgrna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EGFP_g1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655892"/>
                  </a:ext>
                </a:extLst>
              </a:tr>
              <a:tr h="39142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SOX9_g4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1031"/>
                  </a:ext>
                </a:extLst>
              </a:tr>
              <a:tr h="39142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Primer 6 (</a:t>
                      </a:r>
                      <a:r>
                        <a:rPr lang="en-US" sz="1200" dirty="0" err="1"/>
                        <a:t>sgrna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EGFP_g1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22428"/>
                  </a:ext>
                </a:extLst>
              </a:tr>
              <a:tr h="39142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SOX9_g6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Bottom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80740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847BB06-B11C-F842-B520-A1C65B862900}"/>
              </a:ext>
            </a:extLst>
          </p:cNvPr>
          <p:cNvSpPr txBox="1"/>
          <p:nvPr/>
        </p:nvSpPr>
        <p:spPr>
          <a:xfrm>
            <a:off x="187774" y="1202350"/>
            <a:ext cx="1161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 to bar plots and heatmaps for comparisons of FC between days for each primer</a:t>
            </a:r>
          </a:p>
        </p:txBody>
      </p:sp>
    </p:spTree>
    <p:extLst>
      <p:ext uri="{BB962C8B-B14F-4D97-AF65-F5344CB8AC3E}">
        <p14:creationId xmlns:p14="http://schemas.microsoft.com/office/powerpoint/2010/main" val="1308934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4" y="138389"/>
            <a:ext cx="718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E4FAC-329A-DC4F-828D-95F811ED53A4}"/>
              </a:ext>
            </a:extLst>
          </p:cNvPr>
          <p:cNvSpPr txBox="1"/>
          <p:nvPr/>
        </p:nvSpPr>
        <p:spPr>
          <a:xfrm>
            <a:off x="187774" y="639592"/>
            <a:ext cx="11619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Day 7 tends to upregulate FC compared to Top 2.5% Fraction on average compared to Day 3 for Primer 1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D591A29-CECC-0C45-A246-BB305022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71" y="1710943"/>
            <a:ext cx="2558614" cy="252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87D1D74-9234-714D-889A-8CF1B723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700" y="1710943"/>
            <a:ext cx="2558615" cy="252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83E9611-AD75-274E-89E6-534E29B4F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730" y="1710943"/>
            <a:ext cx="2558614" cy="252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EE03DE2-2BF5-A948-8B1A-ED56356E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72" y="4236814"/>
            <a:ext cx="2527584" cy="24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89DD1F4-8DE0-9748-9B97-CA1F1CC01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700" y="4236814"/>
            <a:ext cx="2527584" cy="24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63D1242-D243-9D41-B0C2-6FB6C0BE2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821" y="4238056"/>
            <a:ext cx="2527584" cy="249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93B8AA-04D0-C043-B056-C89A13D6D0EE}"/>
              </a:ext>
            </a:extLst>
          </p:cNvPr>
          <p:cNvSpPr txBox="1"/>
          <p:nvPr/>
        </p:nvSpPr>
        <p:spPr>
          <a:xfrm>
            <a:off x="1157470" y="2450658"/>
            <a:ext cx="116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09D2D-0C9A-0943-89B1-8D7442FFA34D}"/>
              </a:ext>
            </a:extLst>
          </p:cNvPr>
          <p:cNvSpPr txBox="1"/>
          <p:nvPr/>
        </p:nvSpPr>
        <p:spPr>
          <a:xfrm>
            <a:off x="1157469" y="5119681"/>
            <a:ext cx="116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B9B378-7A03-3141-A53E-8392F2C9A719}"/>
              </a:ext>
            </a:extLst>
          </p:cNvPr>
          <p:cNvSpPr txBox="1"/>
          <p:nvPr/>
        </p:nvSpPr>
        <p:spPr>
          <a:xfrm>
            <a:off x="3083513" y="1593699"/>
            <a:ext cx="1267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B2E2A8-D494-904A-BBED-E3E313E31222}"/>
              </a:ext>
            </a:extLst>
          </p:cNvPr>
          <p:cNvSpPr txBox="1"/>
          <p:nvPr/>
        </p:nvSpPr>
        <p:spPr>
          <a:xfrm>
            <a:off x="5395957" y="1593699"/>
            <a:ext cx="180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 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6A00B-7813-C14E-90AD-7EAEFF040ABA}"/>
              </a:ext>
            </a:extLst>
          </p:cNvPr>
          <p:cNvSpPr txBox="1"/>
          <p:nvPr/>
        </p:nvSpPr>
        <p:spPr>
          <a:xfrm>
            <a:off x="7843980" y="1593699"/>
            <a:ext cx="2020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 2.5%</a:t>
            </a:r>
          </a:p>
        </p:txBody>
      </p:sp>
    </p:spTree>
    <p:extLst>
      <p:ext uri="{BB962C8B-B14F-4D97-AF65-F5344CB8AC3E}">
        <p14:creationId xmlns:p14="http://schemas.microsoft.com/office/powerpoint/2010/main" val="66769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4" y="138389"/>
            <a:ext cx="718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E4FAC-329A-DC4F-828D-95F811ED53A4}"/>
              </a:ext>
            </a:extLst>
          </p:cNvPr>
          <p:cNvSpPr txBox="1"/>
          <p:nvPr/>
        </p:nvSpPr>
        <p:spPr>
          <a:xfrm>
            <a:off x="187774" y="639592"/>
            <a:ext cx="11619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Bottom 2.5% Fraction compared to Top 2.5% Fraction produces the most prominent average LFC in Day 3, with a lesser effect shown on Day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93B8AA-04D0-C043-B056-C89A13D6D0EE}"/>
              </a:ext>
            </a:extLst>
          </p:cNvPr>
          <p:cNvSpPr txBox="1"/>
          <p:nvPr/>
        </p:nvSpPr>
        <p:spPr>
          <a:xfrm>
            <a:off x="1157470" y="2450658"/>
            <a:ext cx="116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709D2D-0C9A-0943-89B1-8D7442FFA34D}"/>
              </a:ext>
            </a:extLst>
          </p:cNvPr>
          <p:cNvSpPr txBox="1"/>
          <p:nvPr/>
        </p:nvSpPr>
        <p:spPr>
          <a:xfrm>
            <a:off x="1157469" y="5119681"/>
            <a:ext cx="116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B9B378-7A03-3141-A53E-8392F2C9A719}"/>
              </a:ext>
            </a:extLst>
          </p:cNvPr>
          <p:cNvSpPr txBox="1"/>
          <p:nvPr/>
        </p:nvSpPr>
        <p:spPr>
          <a:xfrm>
            <a:off x="3083513" y="1593699"/>
            <a:ext cx="1267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B2E2A8-D494-904A-BBED-E3E313E31222}"/>
              </a:ext>
            </a:extLst>
          </p:cNvPr>
          <p:cNvSpPr txBox="1"/>
          <p:nvPr/>
        </p:nvSpPr>
        <p:spPr>
          <a:xfrm>
            <a:off x="5395957" y="1593699"/>
            <a:ext cx="180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 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A6A00B-7813-C14E-90AD-7EAEFF040ABA}"/>
              </a:ext>
            </a:extLst>
          </p:cNvPr>
          <p:cNvSpPr txBox="1"/>
          <p:nvPr/>
        </p:nvSpPr>
        <p:spPr>
          <a:xfrm>
            <a:off x="7843980" y="1593699"/>
            <a:ext cx="2020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Bottom  2.5%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DA8400E-26C8-9C41-8C79-6E1FD89C0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26" y="2001124"/>
            <a:ext cx="2381662" cy="241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892BC5C-6C56-4749-91E5-45B8BE8D3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300" y="4374875"/>
            <a:ext cx="2393392" cy="241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DE1B8FC-60DA-A94E-B210-ABBBE9FA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11" y="4374874"/>
            <a:ext cx="2393392" cy="241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3433224-021F-1547-9607-F4CEB1CE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27" y="4403395"/>
            <a:ext cx="2393390" cy="24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7F96B5F-3B8C-5D41-A048-25F17484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300" y="1961932"/>
            <a:ext cx="2393393" cy="241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EB3468B2-4F06-F444-96CC-DFCE6D890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777" y="1990455"/>
            <a:ext cx="2381661" cy="24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471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4" y="138389"/>
            <a:ext cx="718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E4FAC-329A-DC4F-828D-95F811ED53A4}"/>
              </a:ext>
            </a:extLst>
          </p:cNvPr>
          <p:cNvSpPr txBox="1"/>
          <p:nvPr/>
        </p:nvSpPr>
        <p:spPr>
          <a:xfrm>
            <a:off x="187774" y="639592"/>
            <a:ext cx="11619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Comparing Bottom 5% to Top 2.5% on Day 7 and Bottom 2.5% to Top 2.5% on Day 3 produced significant P value for positive selection of the GFP and/or SOX9 genes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220328B-C15A-3A4F-A0F8-3F83DA80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65" y="2094902"/>
            <a:ext cx="4643359" cy="464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C1A63C-2956-8B4E-B39D-2A80A8EEB008}"/>
              </a:ext>
            </a:extLst>
          </p:cNvPr>
          <p:cNvSpPr txBox="1"/>
          <p:nvPr/>
        </p:nvSpPr>
        <p:spPr>
          <a:xfrm>
            <a:off x="2202076" y="1613468"/>
            <a:ext cx="296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79ED9D-BD2B-A647-92EA-646CD33D8F2B}"/>
              </a:ext>
            </a:extLst>
          </p:cNvPr>
          <p:cNvSpPr txBox="1"/>
          <p:nvPr/>
        </p:nvSpPr>
        <p:spPr>
          <a:xfrm>
            <a:off x="7769867" y="1633237"/>
            <a:ext cx="264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A4212B3-3B18-5A41-98FB-E4534EE5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04" y="2055364"/>
            <a:ext cx="4765332" cy="47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753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90136-1EBB-9340-B03C-3971B4EE061D}"/>
              </a:ext>
            </a:extLst>
          </p:cNvPr>
          <p:cNvSpPr txBox="1"/>
          <p:nvPr/>
        </p:nvSpPr>
        <p:spPr>
          <a:xfrm>
            <a:off x="187774" y="138389"/>
            <a:ext cx="718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E4FAC-329A-DC4F-828D-95F811ED53A4}"/>
              </a:ext>
            </a:extLst>
          </p:cNvPr>
          <p:cNvSpPr txBox="1"/>
          <p:nvPr/>
        </p:nvSpPr>
        <p:spPr>
          <a:xfrm>
            <a:off x="187774" y="639592"/>
            <a:ext cx="116199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Comparing Bottom 2.5% Fraction to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Fraction for Primer 1 yielded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greatest number of SOX9 and GFP RNA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had an Upper P value tail &lt; 0.05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85ABFE4-79E5-EF4B-A13C-BAE7F022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49" y="132907"/>
            <a:ext cx="4631877" cy="663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50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AE5554E-3554-1040-8908-EB437393C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24756"/>
            <a:ext cx="8224157" cy="34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CA51D8F-8941-F44D-B1A2-C9840306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429000"/>
            <a:ext cx="8224157" cy="34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ED979-AA1E-724F-A7DF-627700F8B424}"/>
              </a:ext>
            </a:extLst>
          </p:cNvPr>
          <p:cNvSpPr txBox="1"/>
          <p:nvPr/>
        </p:nvSpPr>
        <p:spPr>
          <a:xfrm>
            <a:off x="2246720" y="1305172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19662-BAD1-5043-8D7C-C8010CB0D9C9}"/>
              </a:ext>
            </a:extLst>
          </p:cNvPr>
          <p:cNvSpPr txBox="1"/>
          <p:nvPr/>
        </p:nvSpPr>
        <p:spPr>
          <a:xfrm>
            <a:off x="2246720" y="4613831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18C5A-B803-8749-BEAB-473721C09AF9}"/>
              </a:ext>
            </a:extLst>
          </p:cNvPr>
          <p:cNvSpPr txBox="1"/>
          <p:nvPr/>
        </p:nvSpPr>
        <p:spPr>
          <a:xfrm>
            <a:off x="337318" y="351065"/>
            <a:ext cx="1632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57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11A1D61-DED0-5445-8061-B9BC8446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61" y="71209"/>
            <a:ext cx="8252803" cy="34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789CB38-480D-4B41-BF66-13E4DBA1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61" y="3295095"/>
            <a:ext cx="8252803" cy="34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462BD0-7967-0D4D-B476-F0C58440AB2A}"/>
              </a:ext>
            </a:extLst>
          </p:cNvPr>
          <p:cNvSpPr txBox="1"/>
          <p:nvPr/>
        </p:nvSpPr>
        <p:spPr>
          <a:xfrm>
            <a:off x="2246720" y="1305172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46739-4ADF-4042-97C7-365C4F9759FB}"/>
              </a:ext>
            </a:extLst>
          </p:cNvPr>
          <p:cNvSpPr txBox="1"/>
          <p:nvPr/>
        </p:nvSpPr>
        <p:spPr>
          <a:xfrm>
            <a:off x="2246720" y="4613831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EC8FF-634A-0B44-95D5-473F9F9E21F7}"/>
              </a:ext>
            </a:extLst>
          </p:cNvPr>
          <p:cNvSpPr txBox="1"/>
          <p:nvPr/>
        </p:nvSpPr>
        <p:spPr>
          <a:xfrm>
            <a:off x="337318" y="351065"/>
            <a:ext cx="1632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0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A6F7E21-9BB3-E847-BEE1-8E911B7C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05" y="112593"/>
            <a:ext cx="8147957" cy="337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0AF1B4B-4EB2-5A45-B99D-125C0806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06" y="3485296"/>
            <a:ext cx="8147957" cy="337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D4800-0FA6-344F-899D-5E4EA2958FEE}"/>
              </a:ext>
            </a:extLst>
          </p:cNvPr>
          <p:cNvSpPr txBox="1"/>
          <p:nvPr/>
        </p:nvSpPr>
        <p:spPr>
          <a:xfrm>
            <a:off x="2246720" y="1305172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84EC6-ACD6-6F4E-96C6-8006DFFA06C0}"/>
              </a:ext>
            </a:extLst>
          </p:cNvPr>
          <p:cNvSpPr txBox="1"/>
          <p:nvPr/>
        </p:nvSpPr>
        <p:spPr>
          <a:xfrm>
            <a:off x="2246720" y="4613831"/>
            <a:ext cx="1072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21B1E-B9B9-144A-A5CA-EF34377B6B45}"/>
              </a:ext>
            </a:extLst>
          </p:cNvPr>
          <p:cNvSpPr txBox="1"/>
          <p:nvPr/>
        </p:nvSpPr>
        <p:spPr>
          <a:xfrm>
            <a:off x="337318" y="351065"/>
            <a:ext cx="16321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6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3E88-2B40-6647-ABEE-EFF4E1A2D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38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Bar Plots and Box Plots of Fold Change between Fraction and Top 2.5% Fraction</a:t>
            </a:r>
          </a:p>
        </p:txBody>
      </p:sp>
    </p:spTree>
    <p:extLst>
      <p:ext uri="{BB962C8B-B14F-4D97-AF65-F5344CB8AC3E}">
        <p14:creationId xmlns:p14="http://schemas.microsoft.com/office/powerpoint/2010/main" val="300868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1431</Words>
  <Application>Microsoft Macintosh PowerPoint</Application>
  <PresentationFormat>Widescreen</PresentationFormat>
  <Paragraphs>283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Office Theme</vt:lpstr>
      <vt:lpstr>Progress Update</vt:lpstr>
      <vt:lpstr>Bar Plots of Fold Change between Fraction and Top 2.5%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Bar Plots and Box Plots of Fold Change between Fraction and Top 2.5% Fraction</vt:lpstr>
      <vt:lpstr>PowerPoint Presentation</vt:lpstr>
      <vt:lpstr>PowerPoint Presentation</vt:lpstr>
      <vt:lpstr>PowerPoint Presentation</vt:lpstr>
      <vt:lpstr>PowerPoint Presentation</vt:lpstr>
      <vt:lpstr>Heatmap of Fold Change between Fraction and Top 2.5%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Primer 1: Regression Analysis, Unsupervised Clustering, and MA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MaGeCK: Gene 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MaGeCK: RNA 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Chen</dc:creator>
  <cp:lastModifiedBy>David Chen</cp:lastModifiedBy>
  <cp:revision>26</cp:revision>
  <dcterms:created xsi:type="dcterms:W3CDTF">2021-01-07T17:08:44Z</dcterms:created>
  <dcterms:modified xsi:type="dcterms:W3CDTF">2021-01-15T16:03:38Z</dcterms:modified>
</cp:coreProperties>
</file>